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29" autoAdjust="0"/>
  </p:normalViewPr>
  <p:slideViewPr>
    <p:cSldViewPr>
      <p:cViewPr varScale="1">
        <p:scale>
          <a:sx n="74" d="100"/>
          <a:sy n="74" d="100"/>
        </p:scale>
        <p:origin x="-17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2018</a:t>
            </a:r>
            <a:endParaRPr lang="en-US" dirty="0"/>
          </a:p>
        </c:rich>
      </c:tx>
      <c:layout/>
    </c:title>
    <c:view3D>
      <c:rotX val="30"/>
      <c:perspective val="30"/>
    </c:view3D>
    <c:plotArea>
      <c:layout/>
      <c:pie3DChart>
        <c:varyColors val="1"/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de-DE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32000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12100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600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4500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500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300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Tabelle1!$A$2:$A$7</c:f>
              <c:strCache>
                <c:ptCount val="6"/>
                <c:pt idx="0">
                  <c:v>1 Beiträge Gruppen</c:v>
                </c:pt>
                <c:pt idx="1">
                  <c:v>2 Beiträge EM</c:v>
                </c:pt>
                <c:pt idx="2">
                  <c:v>3 Fbeiträge Fö</c:v>
                </c:pt>
                <c:pt idx="3">
                  <c:v>4 Spenden</c:v>
                </c:pt>
                <c:pt idx="4">
                  <c:v>5 Fachliteratur</c:v>
                </c:pt>
                <c:pt idx="5">
                  <c:v>6 Allg.Einnahmen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35500</c:v>
                </c:pt>
                <c:pt idx="1">
                  <c:v>12250</c:v>
                </c:pt>
                <c:pt idx="2">
                  <c:v>250</c:v>
                </c:pt>
                <c:pt idx="3">
                  <c:v>2500</c:v>
                </c:pt>
                <c:pt idx="4">
                  <c:v>800</c:v>
                </c:pt>
                <c:pt idx="5">
                  <c:v>700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de-DE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Spalte2</c:v>
                </c:pt>
              </c:strCache>
            </c:strRef>
          </c:tx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9000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600</a:t>
                    </a:r>
                    <a:endParaRPr lang="en-US"/>
                  </a:p>
                </c:rich>
              </c:tx>
              <c:dLblPos val="bestFit"/>
              <c:showVal val="1"/>
            </c:dLbl>
            <c:dLblPos val="bestFit"/>
            <c:showVal val="1"/>
            <c:showLeaderLines val="1"/>
          </c:dLbls>
          <c:cat>
            <c:strRef>
              <c:f>Tabelle1!$A$2:$A$13</c:f>
              <c:strCache>
                <c:ptCount val="12"/>
                <c:pt idx="0">
                  <c:v>1 Personalkosten</c:v>
                </c:pt>
                <c:pt idx="1">
                  <c:v>2 BV</c:v>
                </c:pt>
                <c:pt idx="2">
                  <c:v>3 PFAK</c:v>
                </c:pt>
                <c:pt idx="3">
                  <c:v>4 PFAD</c:v>
                </c:pt>
                <c:pt idx="4">
                  <c:v>5 GS Miete</c:v>
                </c:pt>
                <c:pt idx="5">
                  <c:v>6 Strom</c:v>
                </c:pt>
                <c:pt idx="6">
                  <c:v>7 Telefon</c:v>
                </c:pt>
                <c:pt idx="7">
                  <c:v>8 Versicherung</c:v>
                </c:pt>
                <c:pt idx="8">
                  <c:v>9 Reisekosten</c:v>
                </c:pt>
                <c:pt idx="9">
                  <c:v>10 VS + WE</c:v>
                </c:pt>
                <c:pt idx="10">
                  <c:v>11 Büromat. Porto</c:v>
                </c:pt>
                <c:pt idx="11">
                  <c:v>12 Sonstiges</c:v>
                </c:pt>
              </c:strCache>
            </c:strRef>
          </c:cat>
          <c:val>
            <c:numRef>
              <c:f>Tabelle1!$B$2:$B$13</c:f>
              <c:numCache>
                <c:formatCode>General</c:formatCode>
                <c:ptCount val="12"/>
                <c:pt idx="0">
                  <c:v>2000</c:v>
                </c:pt>
                <c:pt idx="1">
                  <c:v>12500</c:v>
                </c:pt>
                <c:pt idx="2">
                  <c:v>9000</c:v>
                </c:pt>
                <c:pt idx="3">
                  <c:v>7000</c:v>
                </c:pt>
                <c:pt idx="4">
                  <c:v>6200</c:v>
                </c:pt>
                <c:pt idx="5">
                  <c:v>800</c:v>
                </c:pt>
                <c:pt idx="6">
                  <c:v>600</c:v>
                </c:pt>
                <c:pt idx="7">
                  <c:v>600</c:v>
                </c:pt>
                <c:pt idx="8">
                  <c:v>1700</c:v>
                </c:pt>
                <c:pt idx="9">
                  <c:v>600</c:v>
                </c:pt>
                <c:pt idx="10">
                  <c:v>500</c:v>
                </c:pt>
                <c:pt idx="11">
                  <c:v>2500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  <c:overlay val="1"/>
    </c:legend>
    <c:plotVisOnly val="1"/>
  </c:chart>
  <c:txPr>
    <a:bodyPr/>
    <a:lstStyle/>
    <a:p>
      <a:pPr>
        <a:defRPr sz="1800"/>
      </a:pPr>
      <a:endParaRPr lang="de-DE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bar"/>
        <c:grouping val="clustered"/>
        <c:ser>
          <c:idx val="0"/>
          <c:order val="0"/>
          <c:tx>
            <c:strRef>
              <c:f>Tabelle1!$B$1</c:f>
              <c:strCache>
                <c:ptCount val="1"/>
                <c:pt idx="0">
                  <c:v>Anfangskapital</c:v>
                </c:pt>
              </c:strCache>
            </c:strRef>
          </c:tx>
          <c:cat>
            <c:numRef>
              <c:f>Tabelle1!$A$2:$A$5</c:f>
              <c:numCache>
                <c:formatCode>General</c:formatCode>
                <c:ptCount val="4"/>
                <c:pt idx="0">
                  <c:v>2020</c:v>
                </c:pt>
              </c:numCache>
            </c:num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51489.07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Überschuss</c:v>
                </c:pt>
              </c:strCache>
            </c:strRef>
          </c:tx>
          <c:cat>
            <c:numRef>
              <c:f>Tabelle1!$A$2:$A$5</c:f>
              <c:numCache>
                <c:formatCode>General</c:formatCode>
                <c:ptCount val="4"/>
                <c:pt idx="0">
                  <c:v>2020</c:v>
                </c:pt>
              </c:numCache>
            </c:num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14824.710000000005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Endkapital</c:v>
                </c:pt>
              </c:strCache>
            </c:strRef>
          </c:tx>
          <c:cat>
            <c:numRef>
              <c:f>Tabelle1!$A$2:$A$5</c:f>
              <c:numCache>
                <c:formatCode>General</c:formatCode>
                <c:ptCount val="4"/>
                <c:pt idx="0">
                  <c:v>2020</c:v>
                </c:pt>
              </c:numCache>
            </c:num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66313.78</c:v>
                </c:pt>
              </c:numCache>
            </c:numRef>
          </c:val>
        </c:ser>
        <c:axId val="66016384"/>
        <c:axId val="66017920"/>
      </c:barChart>
      <c:catAx>
        <c:axId val="66016384"/>
        <c:scaling>
          <c:orientation val="minMax"/>
        </c:scaling>
        <c:axPos val="l"/>
        <c:numFmt formatCode="General" sourceLinked="1"/>
        <c:tickLblPos val="nextTo"/>
        <c:crossAx val="66017920"/>
        <c:crosses val="autoZero"/>
        <c:auto val="1"/>
        <c:lblAlgn val="ctr"/>
        <c:lblOffset val="100"/>
      </c:catAx>
      <c:valAx>
        <c:axId val="66017920"/>
        <c:scaling>
          <c:orientation val="minMax"/>
        </c:scaling>
        <c:axPos val="b"/>
        <c:majorGridlines/>
        <c:numFmt formatCode="General" sourceLinked="1"/>
        <c:tickLblPos val="nextTo"/>
        <c:crossAx val="6601638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de-DE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view3D>
      <c:rAngAx val="1"/>
    </c:view3D>
    <c:plotArea>
      <c:layout>
        <c:manualLayout>
          <c:layoutTarget val="inner"/>
          <c:xMode val="edge"/>
          <c:yMode val="edge"/>
          <c:x val="0.12955368426168937"/>
          <c:y val="3.0831228624714862E-2"/>
          <c:w val="0.66784983474288107"/>
          <c:h val="0.84317326500459744"/>
        </c:manualLayout>
      </c:layout>
      <c:bar3DChart>
        <c:barDir val="bar"/>
        <c:grouping val="clustered"/>
        <c:ser>
          <c:idx val="0"/>
          <c:order val="0"/>
          <c:tx>
            <c:strRef>
              <c:f>Tabelle1!$B$1</c:f>
              <c:strCache>
                <c:ptCount val="1"/>
                <c:pt idx="0">
                  <c:v>Einnahmen</c:v>
                </c:pt>
              </c:strCache>
            </c:strRef>
          </c:tx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  <c:pt idx="5">
                  <c:v>2015</c:v>
                </c:pt>
              </c:numCache>
            </c:num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55000</c:v>
                </c:pt>
                <c:pt idx="1">
                  <c:v>64000</c:v>
                </c:pt>
                <c:pt idx="2">
                  <c:v>78000</c:v>
                </c:pt>
                <c:pt idx="3">
                  <c:v>83000</c:v>
                </c:pt>
                <c:pt idx="4">
                  <c:v>75000</c:v>
                </c:pt>
                <c:pt idx="5">
                  <c:v>86000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Ausgaben</c:v>
                </c:pt>
              </c:strCache>
            </c:strRef>
          </c:tx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  <c:pt idx="5">
                  <c:v>2015</c:v>
                </c:pt>
              </c:numCache>
            </c:num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27000</c:v>
                </c:pt>
                <c:pt idx="1">
                  <c:v>52500</c:v>
                </c:pt>
                <c:pt idx="2">
                  <c:v>91000</c:v>
                </c:pt>
                <c:pt idx="3">
                  <c:v>89700</c:v>
                </c:pt>
                <c:pt idx="4">
                  <c:v>82000</c:v>
                </c:pt>
                <c:pt idx="5">
                  <c:v>88500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Kapital</c:v>
                </c:pt>
              </c:strCache>
            </c:strRef>
          </c:tx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  <c:pt idx="5">
                  <c:v>2015</c:v>
                </c:pt>
              </c:numCache>
            </c:numRef>
          </c:cat>
          <c:val>
            <c:numRef>
              <c:f>Tabelle1!$D$2:$D$8</c:f>
              <c:numCache>
                <c:formatCode>General</c:formatCode>
                <c:ptCount val="7"/>
                <c:pt idx="0">
                  <c:v>66000</c:v>
                </c:pt>
                <c:pt idx="1">
                  <c:v>49000</c:v>
                </c:pt>
                <c:pt idx="2">
                  <c:v>38000</c:v>
                </c:pt>
                <c:pt idx="3">
                  <c:v>50000</c:v>
                </c:pt>
                <c:pt idx="4">
                  <c:v>60000</c:v>
                </c:pt>
                <c:pt idx="5">
                  <c:v>63000</c:v>
                </c:pt>
              </c:numCache>
            </c:numRef>
          </c:val>
        </c:ser>
        <c:shape val="cylinder"/>
        <c:axId val="66049152"/>
        <c:axId val="66050688"/>
        <c:axId val="0"/>
      </c:bar3DChart>
      <c:catAx>
        <c:axId val="66049152"/>
        <c:scaling>
          <c:orientation val="minMax"/>
        </c:scaling>
        <c:axPos val="l"/>
        <c:numFmt formatCode="General" sourceLinked="1"/>
        <c:tickLblPos val="nextTo"/>
        <c:crossAx val="66050688"/>
        <c:crosses val="autoZero"/>
        <c:auto val="1"/>
        <c:lblAlgn val="ctr"/>
        <c:lblOffset val="100"/>
      </c:catAx>
      <c:valAx>
        <c:axId val="66050688"/>
        <c:scaling>
          <c:orientation val="minMax"/>
        </c:scaling>
        <c:axPos val="b"/>
        <c:majorGridlines/>
        <c:numFmt formatCode="General" sourceLinked="1"/>
        <c:tickLblPos val="nextTo"/>
        <c:crossAx val="6604915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de-DE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0.67136</cdr:x>
      <cdr:y>0.10582</cdr:y>
    </cdr:from>
    <cdr:to>
      <cdr:x>0.9576</cdr:x>
      <cdr:y>0.19377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4560168" y="519832"/>
          <a:ext cx="194421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800" b="1" dirty="0" smtClean="0">
              <a:solidFill>
                <a:schemeClr val="accent2">
                  <a:lumMod val="50000"/>
                </a:schemeClr>
              </a:solidFill>
            </a:rPr>
            <a:t>Gesamt </a:t>
          </a:r>
          <a:r>
            <a:rPr lang="de-DE" sz="1800" b="1" dirty="0" smtClean="0">
              <a:solidFill>
                <a:schemeClr val="accent2">
                  <a:lumMod val="50000"/>
                </a:schemeClr>
              </a:solidFill>
            </a:rPr>
            <a:t>50000</a:t>
          </a:r>
          <a:endParaRPr lang="de-DE" sz="1800" b="1" dirty="0">
            <a:solidFill>
              <a:schemeClr val="accent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0.42753</cdr:x>
      <cdr:y>0.44297</cdr:y>
    </cdr:from>
    <cdr:to>
      <cdr:x>0.53355</cdr:x>
      <cdr:y>0.51626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2903984" y="2176016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dirty="0" smtClean="0"/>
            <a:t>	</a:t>
          </a:r>
          <a:endParaRPr lang="de-DE" sz="1100" dirty="0"/>
        </a:p>
      </cdr:txBody>
    </cdr:sp>
  </cdr:relSizeAnchor>
  <cdr:relSizeAnchor xmlns:cdr="http://schemas.openxmlformats.org/drawingml/2006/chartDrawing">
    <cdr:from>
      <cdr:x>0.46994</cdr:x>
      <cdr:y>0.48695</cdr:y>
    </cdr:from>
    <cdr:to>
      <cdr:x>0.58655</cdr:x>
      <cdr:y>0.58956</cdr:y>
    </cdr:to>
    <cdr:sp macro="" textlink="">
      <cdr:nvSpPr>
        <cdr:cNvPr id="4" name="Textfeld 3"/>
        <cdr:cNvSpPr txBox="1"/>
      </cdr:nvSpPr>
      <cdr:spPr>
        <a:xfrm xmlns:a="http://schemas.openxmlformats.org/drawingml/2006/main">
          <a:off x="3192016" y="2392040"/>
          <a:ext cx="79208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600" dirty="0" smtClean="0">
              <a:solidFill>
                <a:schemeClr val="bg1">
                  <a:lumMod val="95000"/>
                </a:schemeClr>
              </a:solidFill>
            </a:rPr>
            <a:t>68%</a:t>
          </a:r>
          <a:endParaRPr lang="de-DE" sz="1600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0.07769</cdr:x>
      <cdr:y>0.45763</cdr:y>
    </cdr:from>
    <cdr:to>
      <cdr:x>0.1731</cdr:x>
      <cdr:y>0.51626</cdr:y>
    </cdr:to>
    <cdr:sp macro="" textlink="">
      <cdr:nvSpPr>
        <cdr:cNvPr id="5" name="Textfeld 4"/>
        <cdr:cNvSpPr txBox="1"/>
      </cdr:nvSpPr>
      <cdr:spPr>
        <a:xfrm xmlns:a="http://schemas.openxmlformats.org/drawingml/2006/main">
          <a:off x="527720" y="2248024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0.0989</cdr:x>
      <cdr:y>0.44297</cdr:y>
    </cdr:from>
    <cdr:to>
      <cdr:x>0.21551</cdr:x>
      <cdr:y>0.51626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671736" y="2176016"/>
          <a:ext cx="79208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600" dirty="0" smtClean="0">
              <a:solidFill>
                <a:schemeClr val="bg1">
                  <a:lumMod val="95000"/>
                </a:schemeClr>
              </a:solidFill>
            </a:rPr>
            <a:t>23,5  % %</a:t>
          </a:r>
          <a:endParaRPr lang="de-DE" sz="1600" dirty="0">
            <a:solidFill>
              <a:schemeClr val="bg1">
                <a:lumMod val="9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7A093-733E-46B9-8F51-350608B5CA33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F1B30-F49B-44C5-99EC-0318D4D4C91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F1B30-F49B-44C5-99EC-0318D4D4C910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F1B30-F49B-44C5-99EC-0318D4D4C910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/>
          <a:lstStyle/>
          <a:p>
            <a:r>
              <a:rPr lang="de-DE" dirty="0" smtClean="0"/>
              <a:t>Einnahmen </a:t>
            </a:r>
            <a:r>
              <a:rPr lang="de-DE" dirty="0" smtClean="0"/>
              <a:t>2021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2018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/>
          </p:cNvGraphicFramePr>
          <p:nvPr/>
        </p:nvGraphicFramePr>
        <p:xfrm>
          <a:off x="395536" y="198884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Diagramm 4"/>
          <p:cNvGraphicFramePr/>
          <p:nvPr/>
        </p:nvGraphicFramePr>
        <p:xfrm>
          <a:off x="1524000" y="1397000"/>
          <a:ext cx="6792416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Ausgabenverteilung </a:t>
            </a:r>
            <a:r>
              <a:rPr lang="de-DE" dirty="0" smtClean="0"/>
              <a:t>2021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6660232" y="141277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Gesamt </a:t>
            </a:r>
            <a:r>
              <a:rPr lang="de-DE" sz="2000" b="1" dirty="0" smtClean="0"/>
              <a:t>44000</a:t>
            </a:r>
            <a:endParaRPr lang="de-DE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Kapitalübersicht 2020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Übersicht 2015-2020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251520" y="1600200"/>
          <a:ext cx="843528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sgabenverteilun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Ausgabenverteilung</Template>
  <TotalTime>0</TotalTime>
  <Words>29</Words>
  <Application>Microsoft Office PowerPoint</Application>
  <PresentationFormat>Bildschirmpräsentation (4:3)</PresentationFormat>
  <Paragraphs>21</Paragraphs>
  <Slides>4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Ausgabenverteilung</vt:lpstr>
      <vt:lpstr>Einnahmen 2021</vt:lpstr>
      <vt:lpstr>Ausgabenverteilung 2021</vt:lpstr>
      <vt:lpstr>Kapitalübersicht 2020</vt:lpstr>
      <vt:lpstr>Übersicht 2015-2020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Einnahmen 2022</dc:title>
  <dc:creator>admin</dc:creator>
  <cp:lastModifiedBy>admin</cp:lastModifiedBy>
  <cp:revision>17</cp:revision>
  <dcterms:created xsi:type="dcterms:W3CDTF">2021-06-11T07:20:01Z</dcterms:created>
  <dcterms:modified xsi:type="dcterms:W3CDTF">2021-07-23T15:47:42Z</dcterms:modified>
</cp:coreProperties>
</file>